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78" r:id="rId8"/>
    <p:sldId id="261" r:id="rId9"/>
    <p:sldId id="262" r:id="rId10"/>
    <p:sldId id="263" r:id="rId11"/>
    <p:sldId id="264" r:id="rId12"/>
    <p:sldId id="265" r:id="rId13"/>
    <p:sldId id="266" r:id="rId14"/>
    <p:sldId id="276" r:id="rId15"/>
    <p:sldId id="268" r:id="rId16"/>
    <p:sldId id="267" r:id="rId17"/>
    <p:sldId id="270" r:id="rId18"/>
    <p:sldId id="269" r:id="rId19"/>
    <p:sldId id="271" r:id="rId20"/>
    <p:sldId id="272" r:id="rId21"/>
    <p:sldId id="273" r:id="rId22"/>
    <p:sldId id="274" r:id="rId23"/>
    <p:sldId id="277" r:id="rId24"/>
    <p:sldId id="279" r:id="rId25"/>
    <p:sldId id="280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孫利東" initials="孫利東" lastIdx="2" clrIdx="0">
    <p:extLst>
      <p:ext uri="{19B8F6BF-5375-455C-9EA6-DF929625EA0E}">
        <p15:presenceInfo xmlns:p15="http://schemas.microsoft.com/office/powerpoint/2012/main" userId="a3b0f0e80aea06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27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0T11:23:17.965" idx="1">
    <p:pos x="6589" y="1227"/>
    <p:text>舉例說明</p:text>
    <p:extLst>
      <p:ext uri="{C676402C-5697-4E1C-873F-D02D1690AC5C}">
        <p15:threadingInfo xmlns:p15="http://schemas.microsoft.com/office/powerpoint/2012/main" timeZoneBias="-480"/>
      </p:ext>
    </p:extLst>
  </p:cm>
  <p:cm authorId="1" dt="2021-06-10T11:23:24.100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0T11:23:17.965" idx="1">
    <p:pos x="6589" y="1227"/>
    <p:text>舉例說明</p:text>
    <p:extLst>
      <p:ext uri="{C676402C-5697-4E1C-873F-D02D1690AC5C}">
        <p15:threadingInfo xmlns:p15="http://schemas.microsoft.com/office/powerpoint/2012/main" timeZoneBias="-480"/>
      </p:ext>
    </p:extLst>
  </p:cm>
  <p:cm authorId="1" dt="2021-06-10T11:23:24.100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01:41:54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0,'214'12,"-58"-3,-65 7,244-15,121 21,1099-23,-1394 20,-85-18,-56-1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01:41:58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21,'1'3,"0"0,1 0,0 0,0-1,-1 1,1 0,1-1,-1 0,0 1,1-1,-1 0,1 0,-1 0,1-1,0 1,0-1,0 1,0-1,0 0,0 0,0 0,1-1,2 1,-6-1,24 6,0-2,0-1,1-1,-1-1,0-1,19-2,15 0,532 2,-440-24,-84 10,118-8,-58 3,159 19,-264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8T14:52:05.5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0,'1764'0,"-1748"0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8T14:52:09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0,'1812'0,"-1797"0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8T14:53:09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1,'1746'0,"-1734"0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8T14:53:21.8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0,'1734'0,"-1716"0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B504A-7E04-487A-88D9-E3837A926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B7482B8-64C3-4DB1-B303-ED55977F4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C858AB-AD7F-46F8-B65C-94359E44A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C58678-6C1F-43ED-925A-2466D455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97690C-9473-486B-82C4-BFF649BA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87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23F0F-5709-46B9-94D9-CD48E47D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323B9EA-6D74-4A8A-A5A0-E29C4C6B6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8FFB2A-4E4D-415E-981E-FD3D81CF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43006-9262-4275-902E-877C86AE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C52897-B1D4-4906-ACFB-0B265D78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26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A61D159-4A0E-4CFD-9321-B7D09FDD5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1AFEFC-E132-4804-969F-6A8C511AE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7353AC-9FA6-47A9-BC68-A9AB1856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A2FF60-BB95-477B-9ACE-D3C45A5A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52F0AF-D24B-4B6F-8A02-3BC1837A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01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6DDBF-C8C2-408D-992B-FC7F3F81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0DA1AD-093E-417F-8FE4-205FE3DD3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35733A-5094-4031-AE7F-E23FE57D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FB8DD8-DFFB-4BD9-9B5B-790E84F8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3100E2-13AE-49B5-9E4A-667BCEA9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34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B5714-5DA7-43BB-9F56-6EA7D9DF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D1B2BA-BA1F-49D2-B986-3732CA97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CD4900-BA69-47E9-8AEC-97DB0E04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A53370-618A-4A1D-A7C2-6F44A05C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231916-D446-4DC0-94C5-80586B01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08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8BEB8-17AD-4F8D-8A42-A3F3DC20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A6206-9079-4B93-AB99-04540E25F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6A0A08-2F88-4D1D-AC8F-50738ABD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A8229C-A935-45F5-9752-979ED051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894EAF-A46D-4762-86E7-EE5C1FBD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7E421B-D6D6-41E3-B137-905916E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50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DF38B-21D7-4437-BFF9-43D8C6B9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6D3B54-2600-4371-9A0E-E589BFC12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1F686A-CF7C-416A-AA45-7844D92B9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12239F3-ACEF-40E1-ABDE-FAADC5AC0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2256DA-9CDE-427E-9717-4357D15D3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77243B-647F-43A9-9BD6-B5AD1AC7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094CA9-06A1-40F4-BCC2-3F7E7A10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3F7C010-D095-405D-8FCB-13F9A5F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81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F4EC1-A37A-4985-889B-2E828B8E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421BD4-C83A-4414-9F75-59EA58C44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4C700F2-1730-463E-B8F2-68F3AC60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C21EB9-3504-4209-9170-A549383E6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22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82E6F3D-8F14-40CB-9BC1-C5447C6AA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00FBA8-2BEF-4295-87A4-16DDB5F5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C12025-73D5-4F67-B96D-46DD2F1E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28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66BCA-F7E9-4A34-BBA0-70795622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B9E18F-8C4C-4BF3-A0AB-25BA1A616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62D5CB-162B-4978-9EB2-ADEBDC7CF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BC88D6-9E30-48E1-A750-11411ED7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7AACA2-23CE-476F-A8C0-8B7BB328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17B6DD-79DD-4682-A970-3B8ED38F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76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CFA97-184B-4AF7-AFCC-59BA277B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EDDF3A8-13A8-4D04-B34B-3D2F8891A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0C9AF5-47E6-4812-9E3E-BC07FBF75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8B2B31-5825-4B97-BF05-BFAB454A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8B63B0-9736-40BF-AD3C-86C03CCA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C65C1A-8421-46EE-B07F-3D90CFDF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33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B3BE89C-8FA1-4A37-9673-58F9B714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8A260D-BD3C-4F03-8CEF-1AFBB1DC8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234888-B394-42C0-AB04-1141C4D9D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7F051-1BFB-403E-A6AE-F2BEA19E9A4A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231439-5856-470F-9251-0D048D540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EBD66D-18FE-402D-8564-CF777683B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50385-B6DF-42FD-B300-DD39E3598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487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b07701150@ntu.edu.t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4.xml"/><Relationship Id="rId4" Type="http://schemas.openxmlformats.org/officeDocument/2006/relationships/image" Target="../media/image30.pn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B5BE7-24F2-47BF-BFD9-F51DAABD6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5164"/>
            <a:ext cx="9144000" cy="1424854"/>
          </a:xfrm>
        </p:spPr>
        <p:txBody>
          <a:bodyPr>
            <a:normAutofit/>
          </a:bodyPr>
          <a:lstStyle/>
          <a:p>
            <a:r>
              <a:rPr lang="en-US" altLang="zh-TW" sz="4400" b="1" i="1" dirty="0"/>
              <a:t>Online Machine Learning application to Marketing</a:t>
            </a:r>
            <a:endParaRPr lang="zh-TW" altLang="en-US" sz="4400" b="1" i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031B69-2CCC-41BC-88B7-5222C3F57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747837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 err="1"/>
              <a:t>VeryBuy</a:t>
            </a:r>
            <a:r>
              <a:rPr lang="en-US" altLang="zh-TW" b="1" dirty="0"/>
              <a:t> Dataset</a:t>
            </a:r>
          </a:p>
          <a:p>
            <a:r>
              <a:rPr lang="zh-TW" altLang="en-US" b="1" dirty="0"/>
              <a:t>工管輔數學三 孫利東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0D04F8-4FD7-4669-9C67-977882E861D9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63EEC8-DA40-4FC3-B900-8888C60C0855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69"/>
    </mc:Choice>
    <mc:Fallback>
      <p:transition spd="slow" advTm="2076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AB49FF9-F227-4E16-A742-95153B76F294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AF19BB-34F6-44C6-B6FD-5078525C9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09" y="1926791"/>
            <a:ext cx="112088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Traditional (different result in different period): </a:t>
            </a:r>
          </a:p>
          <a:p>
            <a:r>
              <a:rPr lang="en-US" altLang="zh-TW" dirty="0"/>
              <a:t>R: Recency</a:t>
            </a:r>
          </a:p>
          <a:p>
            <a:r>
              <a:rPr lang="en-US" altLang="zh-TW" dirty="0"/>
              <a:t>F: Frequency ( 1 / 3.2)</a:t>
            </a:r>
          </a:p>
          <a:p>
            <a:r>
              <a:rPr lang="en-US" altLang="zh-TW" dirty="0"/>
              <a:t>M: Monetary (Average)</a:t>
            </a:r>
          </a:p>
          <a:p>
            <a:pPr marL="0" indent="0">
              <a:buNone/>
            </a:pPr>
            <a:r>
              <a:rPr lang="en-US" altLang="zh-TW" b="1" dirty="0"/>
              <a:t>Dynamic (dynamically fit the real-time period):</a:t>
            </a:r>
          </a:p>
          <a:p>
            <a:r>
              <a:rPr lang="en-US" altLang="zh-TW" strike="sngStrike" dirty="0"/>
              <a:t>R: Recency </a:t>
            </a:r>
          </a:p>
          <a:p>
            <a:r>
              <a:rPr lang="en-US" altLang="zh-TW" strike="sngStrike" dirty="0"/>
              <a:t>F: Frequency </a:t>
            </a:r>
            <a:r>
              <a:rPr lang="en-US" altLang="zh-TW" dirty="0"/>
              <a:t>-&gt; T: Term (3.2 / 1)</a:t>
            </a:r>
          </a:p>
          <a:p>
            <a:r>
              <a:rPr lang="en-US" altLang="zh-TW" dirty="0"/>
              <a:t>M: Monetary (Exponential Smoothing -&gt; give highest weight to latest data)</a:t>
            </a:r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445E99-0710-496B-AA2C-246740AAC82C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415AC6EB-4A77-4B9B-A937-CB568BD3BD85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Dynamic RFM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D129AA-D299-4175-9E8E-57F4E6F97046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Sacrifices recency, but earn every moment customer FM</a:t>
            </a:r>
          </a:p>
        </p:txBody>
      </p:sp>
    </p:spTree>
    <p:extLst>
      <p:ext uri="{BB962C8B-B14F-4D97-AF65-F5344CB8AC3E}">
        <p14:creationId xmlns:p14="http://schemas.microsoft.com/office/powerpoint/2010/main" val="304872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35"/>
    </mc:Choice>
    <mc:Fallback>
      <p:transition spd="slow" advTm="9183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72BA258-FF74-41BE-AF6A-CB399F7C2D96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4A0498-624E-47E8-B86C-DD4E92AF1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35" y="1905434"/>
            <a:ext cx="6040582" cy="4351338"/>
          </a:xfrm>
        </p:spPr>
        <p:txBody>
          <a:bodyPr/>
          <a:lstStyle/>
          <a:p>
            <a:r>
              <a:rPr lang="en-US" altLang="zh-TW" dirty="0"/>
              <a:t>Traditional </a:t>
            </a:r>
            <a:r>
              <a:rPr lang="en-US" altLang="zh-TW" dirty="0" err="1"/>
              <a:t>Kmeans</a:t>
            </a:r>
            <a:r>
              <a:rPr lang="en-US" altLang="zh-TW" dirty="0"/>
              <a:t> method</a:t>
            </a:r>
          </a:p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43CC959-02C9-4B6C-AC21-BBED479B20D9}"/>
              </a:ext>
            </a:extLst>
          </p:cNvPr>
          <p:cNvGrpSpPr/>
          <p:nvPr/>
        </p:nvGrpSpPr>
        <p:grpSpPr>
          <a:xfrm>
            <a:off x="256310" y="2386014"/>
            <a:ext cx="6320624" cy="3682821"/>
            <a:chOff x="616526" y="2494142"/>
            <a:chExt cx="6320624" cy="368282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A97392F-90ED-4671-8F36-1046BB62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746276"/>
              <a:ext cx="4914386" cy="343068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77D8CA4-989C-4C7D-9121-A0F4ACB8E7F1}"/>
                </a:ext>
              </a:extLst>
            </p:cNvPr>
            <p:cNvSpPr txBox="1"/>
            <p:nvPr/>
          </p:nvSpPr>
          <p:spPr>
            <a:xfrm>
              <a:off x="5752586" y="5696799"/>
              <a:ext cx="118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Buy term</a:t>
              </a:r>
              <a:endParaRPr lang="zh-TW" altLang="en-US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5131C0D-4CD1-4407-A385-C638CFB4DA55}"/>
                </a:ext>
              </a:extLst>
            </p:cNvPr>
            <p:cNvSpPr txBox="1"/>
            <p:nvPr/>
          </p:nvSpPr>
          <p:spPr>
            <a:xfrm>
              <a:off x="616526" y="2494142"/>
              <a:ext cx="1877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Add to cart term</a:t>
              </a:r>
              <a:endParaRPr lang="zh-TW" altLang="en-US" dirty="0"/>
            </a:p>
          </p:txBody>
        </p:sp>
      </p:grp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977225C1-257E-476B-8D1A-C09387986259}"/>
              </a:ext>
            </a:extLst>
          </p:cNvPr>
          <p:cNvSpPr txBox="1">
            <a:spLocks/>
          </p:cNvSpPr>
          <p:nvPr/>
        </p:nvSpPr>
        <p:spPr>
          <a:xfrm>
            <a:off x="6008338" y="1898655"/>
            <a:ext cx="60405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Online(Incremental) </a:t>
            </a:r>
            <a:r>
              <a:rPr lang="en-US" altLang="zh-TW" dirty="0" err="1"/>
              <a:t>Kmeans</a:t>
            </a:r>
            <a:r>
              <a:rPr lang="en-US" altLang="zh-TW" dirty="0"/>
              <a:t> method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0FD9B17-0D13-4E8C-A849-08FDED45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855" y="2744518"/>
            <a:ext cx="4375260" cy="32026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1D97EB-1D6D-4B71-AE84-B849FEE49CB7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4AC9518-E5C5-49E9-9B74-7D0B211E8D11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Online(Dynamic) Grouping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6DFF54-8CB0-486E-A463-36CA9D7E2417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Online method considers how time change in grouping, but traditional way doesn’t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CF300B3-3AA3-4897-B3E5-9257B97096AD}"/>
              </a:ext>
            </a:extLst>
          </p:cNvPr>
          <p:cNvSpPr txBox="1"/>
          <p:nvPr/>
        </p:nvSpPr>
        <p:spPr>
          <a:xfrm>
            <a:off x="10812959" y="5563056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Buy term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12798ED-BEE1-40CA-AE1D-C58E555BE9F6}"/>
              </a:ext>
            </a:extLst>
          </p:cNvPr>
          <p:cNvSpPr txBox="1"/>
          <p:nvPr/>
        </p:nvSpPr>
        <p:spPr>
          <a:xfrm>
            <a:off x="6052360" y="2411278"/>
            <a:ext cx="187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Add to cart term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88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16"/>
    </mc:Choice>
    <mc:Fallback>
      <p:transition spd="slow" advTm="605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42BB00F-A4AE-4E79-9851-0B06A3E54260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ECD3B5-6C45-460F-AE0E-33EB3DEAB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09" y="1905434"/>
            <a:ext cx="11497247" cy="4351338"/>
          </a:xfrm>
        </p:spPr>
        <p:txBody>
          <a:bodyPr/>
          <a:lstStyle/>
          <a:p>
            <a:r>
              <a:rPr lang="en-US" altLang="zh-TW" dirty="0"/>
              <a:t>Strength</a:t>
            </a:r>
          </a:p>
          <a:p>
            <a:pPr lvl="1"/>
            <a:r>
              <a:rPr lang="en-US" altLang="zh-TW" dirty="0"/>
              <a:t>Able to change the model as time goes by, i.e. </a:t>
            </a:r>
            <a:r>
              <a:rPr lang="en-US" altLang="zh-TW" b="1" dirty="0"/>
              <a:t>better to modeling streaming data</a:t>
            </a:r>
          </a:p>
          <a:p>
            <a:pPr lvl="1"/>
            <a:r>
              <a:rPr lang="en-US" altLang="zh-TW" dirty="0"/>
              <a:t>Little time and space complexity need to update new data</a:t>
            </a:r>
          </a:p>
          <a:p>
            <a:pPr lvl="1"/>
            <a:r>
              <a:rPr lang="en-US" altLang="zh-TW" b="1" dirty="0"/>
              <a:t>Provably be better or equal to K-Means in probability</a:t>
            </a:r>
          </a:p>
          <a:p>
            <a:r>
              <a:rPr lang="en-US" altLang="zh-TW" dirty="0"/>
              <a:t>Weakness</a:t>
            </a:r>
          </a:p>
          <a:p>
            <a:pPr lvl="1"/>
            <a:r>
              <a:rPr lang="en-US" altLang="zh-TW" dirty="0"/>
              <a:t>More computation time at the beginning</a:t>
            </a:r>
          </a:p>
          <a:p>
            <a:pPr lvl="1"/>
            <a:r>
              <a:rPr lang="en-US" altLang="zh-TW" dirty="0"/>
              <a:t>More complex mathematics to prove that Online Machine Learning works</a:t>
            </a:r>
          </a:p>
          <a:p>
            <a:pPr lvl="1"/>
            <a:r>
              <a:rPr lang="en-US" altLang="zh-TW" dirty="0"/>
              <a:t>Bad performance in small size of data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BA5D51-0BFB-404D-B8F9-8223874C1BC8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0F7E507-A3A8-49E8-AA92-9DBF564FB804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Why Online K-Means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6E5A8B-8795-45B6-9E8A-09E06CDD0206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Online Learning can both model customer Heterogeneity &amp; Dynamic</a:t>
            </a:r>
          </a:p>
        </p:txBody>
      </p:sp>
    </p:spTree>
    <p:extLst>
      <p:ext uri="{BB962C8B-B14F-4D97-AF65-F5344CB8AC3E}">
        <p14:creationId xmlns:p14="http://schemas.microsoft.com/office/powerpoint/2010/main" val="402166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75"/>
    </mc:Choice>
    <mc:Fallback>
      <p:transition spd="slow" advTm="6847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FF7EC-2156-455E-B3D4-D5D43E572891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835605-7847-403A-8417-30C8E81A5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1905433"/>
            <a:ext cx="10515600" cy="3779259"/>
          </a:xfrm>
        </p:spPr>
        <p:txBody>
          <a:bodyPr>
            <a:normAutofit/>
          </a:bodyPr>
          <a:lstStyle/>
          <a:p>
            <a:r>
              <a:rPr lang="en-US" altLang="zh-TW" dirty="0"/>
              <a:t>Out-of-date problem: Since fashion changes quickly, so using the same model in different period is weird. </a:t>
            </a:r>
            <a:r>
              <a:rPr lang="en-US" altLang="zh-TW" b="1" dirty="0"/>
              <a:t>Online learning update our model every period, make it fit to the world all times.</a:t>
            </a:r>
          </a:p>
          <a:p>
            <a:r>
              <a:rPr lang="en-US" altLang="zh-TW" dirty="0"/>
              <a:t>Customer behavior change: Online model could find out </a:t>
            </a:r>
            <a:r>
              <a:rPr lang="en-US" altLang="zh-TW" b="1" dirty="0"/>
              <a:t>how each customer change their behavior over time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Explanation: Online model can help us see how we grouping step by step, </a:t>
            </a:r>
            <a:r>
              <a:rPr lang="en-US" altLang="zh-TW" b="1" dirty="0"/>
              <a:t>easy to explain to your supervisor</a:t>
            </a:r>
            <a:endParaRPr lang="zh-TW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C08AF5-C621-4631-9504-4BEEC2037FF8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02A97FB-A2C6-48A9-BAE8-4070B8A623C2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Business Application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7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"/>
    </mc:Choice>
    <mc:Fallback>
      <p:transition spd="slow" advTm="9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FF7EC-2156-455E-B3D4-D5D43E572891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835605-7847-403A-8417-30C8E81A5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1905433"/>
            <a:ext cx="10515600" cy="3779259"/>
          </a:xfrm>
        </p:spPr>
        <p:txBody>
          <a:bodyPr>
            <a:normAutofit/>
          </a:bodyPr>
          <a:lstStyle/>
          <a:p>
            <a:r>
              <a:rPr lang="en-US" altLang="zh-TW" dirty="0"/>
              <a:t>Out-of-date problem: Since fashion changes quickly, so using the same model in different period is weird. </a:t>
            </a:r>
            <a:r>
              <a:rPr lang="en-US" altLang="zh-TW" b="1" dirty="0"/>
              <a:t>Online learning update our model every period, make it fit to the world all times.</a:t>
            </a:r>
          </a:p>
          <a:p>
            <a:r>
              <a:rPr lang="en-US" altLang="zh-TW" dirty="0"/>
              <a:t>Customer behavior change: Online model could find out </a:t>
            </a:r>
            <a:r>
              <a:rPr lang="en-US" altLang="zh-TW" b="1" dirty="0"/>
              <a:t>how each customer change their behavior over time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Explanation: Online model can help us see how we grouping step by step, </a:t>
            </a:r>
            <a:r>
              <a:rPr lang="en-US" altLang="zh-TW" b="1" dirty="0"/>
              <a:t>easy to explain to your supervisor</a:t>
            </a:r>
            <a:endParaRPr lang="zh-TW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C08AF5-C621-4631-9504-4BEEC2037FF8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02A97FB-A2C6-48A9-BAE8-4070B8A623C2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Business Application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6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04"/>
    </mc:Choice>
    <mc:Fallback>
      <p:transition spd="slow" advTm="7770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3ECC030-700F-4CD7-B4F4-CDA1531E4A73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8DCF8FD-B381-4CC1-AC77-DFD7FB31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/>
              <a:t>Online machine learning Application</a:t>
            </a:r>
            <a:endParaRPr lang="zh-TW" altLang="en-US" sz="5400" b="1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7582F0-AE43-4650-B75F-2F097605D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Arrival Forecasting and Customized Marketing</a:t>
            </a:r>
            <a:endParaRPr lang="zh-TW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23A81F-9676-4EC5-AD11-8AEC073A95D2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85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35"/>
    </mc:Choice>
    <mc:Fallback>
      <p:transition spd="slow" advTm="1503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A50B19-A832-4F8E-9EC4-4F41919D3AAA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DCC3911-0D90-402E-ACB7-7BF8D215A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310" y="1926883"/>
                <a:ext cx="10515600" cy="4351338"/>
              </a:xfrm>
            </p:spPr>
            <p:txBody>
              <a:bodyPr/>
              <a:lstStyle/>
              <a:p>
                <a:r>
                  <a:rPr lang="en-US" altLang="zh-TW" dirty="0"/>
                  <a:t>Assumption: </a:t>
                </a:r>
              </a:p>
              <a:p>
                <a:pPr lvl="1"/>
                <a:r>
                  <a:rPr lang="en-US" altLang="zh-TW" dirty="0"/>
                  <a:t>Customer and Group survival distribution follows gamma distribution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Why Gamma: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Mean: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en-US" altLang="zh-TW" dirty="0"/>
                  <a:t>, Variance: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, Skewness: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rad>
                      </m:den>
                    </m:f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b="0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, exponential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Gamma Normal Relationship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Gamma Poisson Relationship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Gamma + Gamma  = Gamma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TW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DCC3911-0D90-402E-ACB7-7BF8D215A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10" y="1926883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2CA30E5C-B153-4285-B6B6-44547E62CCAD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B408AEF-8CAE-4F31-B1AE-6E5D35D2FFB3}"/>
              </a:ext>
            </a:extLst>
          </p:cNvPr>
          <p:cNvGrpSpPr/>
          <p:nvPr/>
        </p:nvGrpSpPr>
        <p:grpSpPr>
          <a:xfrm>
            <a:off x="5693081" y="478613"/>
            <a:ext cx="6311883" cy="1562456"/>
            <a:chOff x="5693081" y="478613"/>
            <a:chExt cx="6311883" cy="156245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D319536-0089-41E0-95D8-2F402BA76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081" y="478613"/>
              <a:ext cx="6311883" cy="1347012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EDC6815-1059-45C9-9C93-0B4DECAB4102}"/>
                </a:ext>
              </a:extLst>
            </p:cNvPr>
            <p:cNvSpPr txBox="1"/>
            <p:nvPr/>
          </p:nvSpPr>
          <p:spPr>
            <a:xfrm>
              <a:off x="5693081" y="1825625"/>
              <a:ext cx="63118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/>
                <a:t>Adapt from Wikipedia</a:t>
              </a:r>
              <a:endParaRPr lang="zh-TW" altLang="en-US" sz="800" dirty="0"/>
            </a:p>
          </p:txBody>
        </p:sp>
      </p:grpSp>
      <p:sp>
        <p:nvSpPr>
          <p:cNvPr id="9" name="標題 1">
            <a:extLst>
              <a:ext uri="{FF2B5EF4-FFF2-40B4-BE49-F238E27FC236}">
                <a16:creationId xmlns:a16="http://schemas.microsoft.com/office/drawing/2014/main" id="{BF7EC6AD-8B45-43AB-B059-5C64401202B0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Arrival Forecasting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DCA2908-060B-446A-88CF-0E666C6F8A70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Gamma dist. Quick Review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27ADFC0-EDDD-40C0-B4DE-71973AA9CD96}"/>
              </a:ext>
            </a:extLst>
          </p:cNvPr>
          <p:cNvGrpSpPr/>
          <p:nvPr/>
        </p:nvGrpSpPr>
        <p:grpSpPr>
          <a:xfrm>
            <a:off x="7283122" y="2799912"/>
            <a:ext cx="5366078" cy="3149112"/>
            <a:chOff x="6825922" y="2738500"/>
            <a:chExt cx="5366078" cy="3149112"/>
          </a:xfrm>
        </p:grpSpPr>
        <p:pic>
          <p:nvPicPr>
            <p:cNvPr id="14" name="圖形 13">
              <a:extLst>
                <a:ext uri="{FF2B5EF4-FFF2-40B4-BE49-F238E27FC236}">
                  <a16:creationId xmlns:a16="http://schemas.microsoft.com/office/drawing/2014/main" id="{45E057AE-6A4F-453C-BC5D-7CA73FAD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5922" y="2738500"/>
              <a:ext cx="3945988" cy="295949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AB1C77-7D54-4BB6-B835-113B5D49BCA4}"/>
                </a:ext>
              </a:extLst>
            </p:cNvPr>
            <p:cNvSpPr/>
            <p:nvPr/>
          </p:nvSpPr>
          <p:spPr>
            <a:xfrm>
              <a:off x="6954129" y="5549058"/>
              <a:ext cx="52378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800" dirty="0"/>
                <a:t>By Gamma_distribution_pdf.png: MarkSweep and Cburnettderivative work: Autopilot (talk) - Gamma_distribution_pdf.png, CC BY-SA 3.0, https://commons.wikimedia.org/w/index.php?curid=10734916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70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97"/>
    </mc:Choice>
    <mc:Fallback>
      <p:transition spd="slow" advTm="5979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37D2850-C964-451B-8D5E-D8ABB55F06B0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231C12-6CFA-477B-81AA-7CB1871919B7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8480AA3-09E7-434D-9534-F29DFC36654B}"/>
              </a:ext>
            </a:extLst>
          </p:cNvPr>
          <p:cNvGrpSpPr/>
          <p:nvPr/>
        </p:nvGrpSpPr>
        <p:grpSpPr>
          <a:xfrm>
            <a:off x="256310" y="1866736"/>
            <a:ext cx="5156615" cy="4991264"/>
            <a:chOff x="6889908" y="1192409"/>
            <a:chExt cx="5156615" cy="499126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6EB7787-9B29-446B-A195-D2CA5BD3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7136" y="2475074"/>
              <a:ext cx="3491227" cy="2292273"/>
            </a:xfrm>
            <a:prstGeom prst="rect">
              <a:avLst/>
            </a:prstGeom>
          </p:spPr>
        </p:pic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C8DCD7EA-BFD6-4285-A5DC-0ECA9D2ECED7}"/>
                </a:ext>
              </a:extLst>
            </p:cNvPr>
            <p:cNvCxnSpPr/>
            <p:nvPr/>
          </p:nvCxnSpPr>
          <p:spPr>
            <a:xfrm>
              <a:off x="7357136" y="4767347"/>
              <a:ext cx="3705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0918FBAA-7976-422A-8F9D-A0EA058CB5DD}"/>
                </a:ext>
              </a:extLst>
            </p:cNvPr>
            <p:cNvCxnSpPr/>
            <p:nvPr/>
          </p:nvCxnSpPr>
          <p:spPr>
            <a:xfrm flipV="1">
              <a:off x="7357136" y="1690751"/>
              <a:ext cx="0" cy="3076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052DF15-2CE5-40DE-8AF4-87F6F982EBBA}"/>
                </a:ext>
              </a:extLst>
            </p:cNvPr>
            <p:cNvSpPr txBox="1"/>
            <p:nvPr/>
          </p:nvSpPr>
          <p:spPr>
            <a:xfrm>
              <a:off x="9595738" y="4832097"/>
              <a:ext cx="2450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ea typeface="標楷體" panose="03000509000000000000" pitchFamily="65" charset="-120"/>
                </a:rPr>
                <a:t>Previous come</a:t>
              </a:r>
              <a:endParaRPr lang="zh-TW" altLang="en-US" dirty="0">
                <a:ea typeface="標楷體" panose="03000509000000000000" pitchFamily="65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7950E49-DF89-4B1A-B8EA-C2151CA7FBA3}"/>
                </a:ext>
              </a:extLst>
            </p:cNvPr>
            <p:cNvSpPr txBox="1"/>
            <p:nvPr/>
          </p:nvSpPr>
          <p:spPr>
            <a:xfrm>
              <a:off x="6889908" y="1192409"/>
              <a:ext cx="461665" cy="14009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>
                  <a:ea typeface="標楷體" panose="03000509000000000000" pitchFamily="65" charset="-120"/>
                </a:rPr>
                <a:t>probability</a:t>
              </a:r>
              <a:endParaRPr lang="zh-TW" altLang="en-US" dirty="0">
                <a:ea typeface="標楷體" panose="03000509000000000000" pitchFamily="65" charset="-120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6DA5CF7-B1AD-4E9E-BC49-B4CD28712AF6}"/>
                </a:ext>
              </a:extLst>
            </p:cNvPr>
            <p:cNvCxnSpPr>
              <a:cxnSpLocks/>
            </p:cNvCxnSpPr>
            <p:nvPr/>
          </p:nvCxnSpPr>
          <p:spPr>
            <a:xfrm>
              <a:off x="7351573" y="3164710"/>
              <a:ext cx="190496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45D749A9-F2D7-4649-8F7C-1BC33E4B6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780" y="4767347"/>
              <a:ext cx="0" cy="769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CFB4A22-5276-4066-8FC1-DB1C0178E223}"/>
                </a:ext>
              </a:extLst>
            </p:cNvPr>
            <p:cNvSpPr txBox="1"/>
            <p:nvPr/>
          </p:nvSpPr>
          <p:spPr>
            <a:xfrm>
              <a:off x="7357136" y="5537342"/>
              <a:ext cx="2396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ea typeface="標楷體" panose="03000509000000000000" pitchFamily="65" charset="-120"/>
                </a:rPr>
                <a:t>Highest probability will come</a:t>
              </a:r>
              <a:endParaRPr lang="zh-TW" altLang="en-US" dirty="0">
                <a:ea typeface="標楷體" panose="03000509000000000000" pitchFamily="65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5005DBF-099A-488C-815F-862DFDFC137A}"/>
                </a:ext>
              </a:extLst>
            </p:cNvPr>
            <p:cNvSpPr txBox="1"/>
            <p:nvPr/>
          </p:nvSpPr>
          <p:spPr>
            <a:xfrm>
              <a:off x="7558390" y="2105741"/>
              <a:ext cx="1434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ea typeface="標楷體" panose="03000509000000000000" pitchFamily="65" charset="-120"/>
                </a:rPr>
                <a:t>Customer A</a:t>
              </a:r>
              <a:endParaRPr lang="zh-TW" altLang="en-US" dirty="0">
                <a:ea typeface="標楷體" panose="03000509000000000000" pitchFamily="65" charset="-120"/>
              </a:endParaRPr>
            </a:p>
          </p:txBody>
        </p:sp>
      </p:grpSp>
      <p:sp>
        <p:nvSpPr>
          <p:cNvPr id="17" name="標題 1">
            <a:extLst>
              <a:ext uri="{FF2B5EF4-FFF2-40B4-BE49-F238E27FC236}">
                <a16:creationId xmlns:a16="http://schemas.microsoft.com/office/drawing/2014/main" id="{0BE586BD-DEAD-4A73-99F8-7AF9D67B6D9B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Personal Arrival Forecasting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BD7F3A-725B-4534-929D-F239814158D0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Forecast when customer will come in small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190434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31"/>
    </mc:Choice>
    <mc:Fallback>
      <p:transition spd="slow" advTm="5403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A98DF90-484C-48D2-841C-388839DD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80" y="1827671"/>
            <a:ext cx="4375260" cy="32026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7859CA-D9E6-44F6-A3D1-3D879011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46" y="4655127"/>
            <a:ext cx="3177997" cy="20967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350CAD9-A228-4730-8BAB-ECFC3E4F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46" y="609523"/>
            <a:ext cx="3177997" cy="20422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579EDA-4A23-4CD6-A0E8-7E421BB55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647" y="4655127"/>
            <a:ext cx="3177997" cy="20773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CB8AA3-419A-4E6D-9571-8DE541218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901" y="609522"/>
            <a:ext cx="3177997" cy="2069141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035261E-CE86-4644-8CB5-ED9707CF5E00}"/>
              </a:ext>
            </a:extLst>
          </p:cNvPr>
          <p:cNvCxnSpPr/>
          <p:nvPr/>
        </p:nvCxnSpPr>
        <p:spPr>
          <a:xfrm>
            <a:off x="3682243" y="164409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8398D41-F34B-48F3-9A29-B5D056E3AF0A}"/>
              </a:ext>
            </a:extLst>
          </p:cNvPr>
          <p:cNvCxnSpPr/>
          <p:nvPr/>
        </p:nvCxnSpPr>
        <p:spPr>
          <a:xfrm flipV="1">
            <a:off x="3682243" y="4433455"/>
            <a:ext cx="1125284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48A999A-D1D3-4E57-AAFC-EA2F8159D618}"/>
              </a:ext>
            </a:extLst>
          </p:cNvPr>
          <p:cNvCxnSpPr>
            <a:cxnSpLocks/>
          </p:cNvCxnSpPr>
          <p:nvPr/>
        </p:nvCxnSpPr>
        <p:spPr>
          <a:xfrm flipH="1" flipV="1">
            <a:off x="7685262" y="4296038"/>
            <a:ext cx="1167639" cy="91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40EC8D5-F195-420F-8F1D-A10280027F41}"/>
              </a:ext>
            </a:extLst>
          </p:cNvPr>
          <p:cNvCxnSpPr/>
          <p:nvPr/>
        </p:nvCxnSpPr>
        <p:spPr>
          <a:xfrm flipH="1">
            <a:off x="7737764" y="1468582"/>
            <a:ext cx="865909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385586D-11C2-48C7-BA94-2B02B54F68AC}"/>
              </a:ext>
            </a:extLst>
          </p:cNvPr>
          <p:cNvSpPr txBox="1"/>
          <p:nvPr/>
        </p:nvSpPr>
        <p:spPr>
          <a:xfrm>
            <a:off x="2804012" y="106126"/>
            <a:ext cx="658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Group Customer Arrival Forecasting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8643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40"/>
    </mc:Choice>
    <mc:Fallback>
      <p:transition spd="slow" advTm="2244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208A3D8-7E3D-4CE1-BBF0-1A18A3ADAC90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514E9C9-7C0D-4D4D-BE26-C5B5C724F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310" y="1926791"/>
                <a:ext cx="7670835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Define: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𝑝𝑒𝑟𝑠𝑜𝑛𝑎𝑙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𝑀𝑖𝑥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𝑝𝑒𝑟𝑠𝑜𝑛𝑎𝑙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𝑟𝑎𝑡𝑖𝑜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𝑔𝑟𝑜𝑢𝑝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514E9C9-7C0D-4D4D-BE26-C5B5C724F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10" y="1926791"/>
                <a:ext cx="7670835" cy="4351338"/>
              </a:xfrm>
              <a:blipFill>
                <a:blip r:embed="rId2"/>
                <a:stretch>
                  <a:fillRect l="-1033" t="-5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6D189035-F9A8-42B0-9135-9ED60E86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99" y="1483748"/>
            <a:ext cx="4285891" cy="42009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25428A-25B6-4655-9EA1-97ADDE27225C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35846B8-F67F-482B-A82D-2A530917F39C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Hedging Variance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B670FD-0968-4F10-AECF-72A5303618E0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Stabilize our model by lowering down our variance</a:t>
            </a:r>
          </a:p>
        </p:txBody>
      </p:sp>
    </p:spTree>
    <p:extLst>
      <p:ext uri="{BB962C8B-B14F-4D97-AF65-F5344CB8AC3E}">
        <p14:creationId xmlns:p14="http://schemas.microsoft.com/office/powerpoint/2010/main" val="216428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12"/>
    </mc:Choice>
    <mc:Fallback>
      <p:transition spd="slow" advTm="566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B37E99-0C15-4BC1-B58C-309F662732D2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D480EF-8CCA-4C27-8E54-A91497AC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579871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About Me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D27F2-A576-429F-98C8-8C24B8CA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1892136"/>
            <a:ext cx="11471563" cy="4351338"/>
          </a:xfrm>
        </p:spPr>
        <p:txBody>
          <a:bodyPr/>
          <a:lstStyle/>
          <a:p>
            <a:r>
              <a:rPr lang="en-US" altLang="zh-TW" dirty="0"/>
              <a:t>Education: National Taiwan University</a:t>
            </a:r>
          </a:p>
          <a:p>
            <a:pPr lvl="1"/>
            <a:r>
              <a:rPr lang="en-US" altLang="zh-TW" dirty="0"/>
              <a:t>Major: Business Administration</a:t>
            </a:r>
          </a:p>
          <a:p>
            <a:pPr lvl="1"/>
            <a:r>
              <a:rPr lang="en-US" altLang="zh-TW" dirty="0"/>
              <a:t>Minor: Mathematics</a:t>
            </a:r>
          </a:p>
          <a:p>
            <a:pPr lvl="1"/>
            <a:r>
              <a:rPr lang="en-US" altLang="zh-TW" dirty="0"/>
              <a:t>Additional Courses Field: Computer Science, Finance, Industry Engineering</a:t>
            </a:r>
          </a:p>
          <a:p>
            <a:pPr lvl="1"/>
            <a:r>
              <a:rPr lang="en-US" altLang="zh-TW" dirty="0"/>
              <a:t>Interested Research Field: Game Theory, Optimization, Statistical Learning</a:t>
            </a:r>
          </a:p>
          <a:p>
            <a:r>
              <a:rPr lang="en-US" altLang="zh-TW" dirty="0"/>
              <a:t>Ongoing Project (2021.1~2021.6)</a:t>
            </a:r>
          </a:p>
          <a:p>
            <a:pPr lvl="1"/>
            <a:r>
              <a:rPr lang="en-US" altLang="zh-TW" dirty="0"/>
              <a:t>University MINS Group Cofounder: NTU </a:t>
            </a:r>
            <a:r>
              <a:rPr lang="en-US" altLang="zh-TW" dirty="0" err="1"/>
              <a:t>ScoreSharing</a:t>
            </a:r>
            <a:r>
              <a:rPr lang="en-US" altLang="zh-TW" dirty="0"/>
              <a:t> &amp; NTHU </a:t>
            </a:r>
            <a:r>
              <a:rPr lang="en-US" altLang="zh-TW" dirty="0" err="1"/>
              <a:t>ScoreSharing</a:t>
            </a:r>
            <a:r>
              <a:rPr lang="en-US" altLang="zh-TW" dirty="0"/>
              <a:t> provider</a:t>
            </a:r>
          </a:p>
          <a:p>
            <a:pPr lvl="1"/>
            <a:r>
              <a:rPr lang="en-US" altLang="zh-TW" dirty="0"/>
              <a:t>Enterprise Risk Monitor System, cooperate with Ernst &amp; Young</a:t>
            </a:r>
          </a:p>
          <a:p>
            <a:pPr lvl="1"/>
            <a:r>
              <a:rPr lang="en-US" altLang="zh-TW" dirty="0"/>
              <a:t>Option Pricing python open library (American, European, Lookback, Rainbow…)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178A73-0DA4-4788-81CB-C2B0C330C1EB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FD7807-BBEB-4A3C-BA39-46E9D916C60B}"/>
              </a:ext>
            </a:extLst>
          </p:cNvPr>
          <p:cNvSpPr txBox="1"/>
          <p:nvPr/>
        </p:nvSpPr>
        <p:spPr>
          <a:xfrm>
            <a:off x="256310" y="1430471"/>
            <a:ext cx="9684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Past has past, only present is true</a:t>
            </a:r>
            <a:endParaRPr lang="zh-TW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19507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58"/>
    </mc:Choice>
    <mc:Fallback>
      <p:transition spd="slow" advTm="501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77D7E16-96FB-4770-96AB-ACE024E4F7F1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72688D1-B412-469A-B06A-9C143F86A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10" y="2347131"/>
            <a:ext cx="3828265" cy="2707189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6F890C7-7490-44D9-8452-BEB32D542DB1}"/>
              </a:ext>
            </a:extLst>
          </p:cNvPr>
          <p:cNvCxnSpPr>
            <a:cxnSpLocks/>
          </p:cNvCxnSpPr>
          <p:nvPr/>
        </p:nvCxnSpPr>
        <p:spPr>
          <a:xfrm flipH="1">
            <a:off x="4156365" y="4856446"/>
            <a:ext cx="1503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43E11C-3893-48B8-9769-8E5A42FD3BFB}"/>
              </a:ext>
            </a:extLst>
          </p:cNvPr>
          <p:cNvSpPr txBox="1"/>
          <p:nvPr/>
        </p:nvSpPr>
        <p:spPr>
          <a:xfrm>
            <a:off x="5659583" y="4316118"/>
            <a:ext cx="325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Customer A:</a:t>
            </a:r>
          </a:p>
          <a:p>
            <a:r>
              <a:rPr lang="en-US" altLang="zh-TW" dirty="0"/>
              <a:t>Average Shipping Fee: 71.1</a:t>
            </a:r>
          </a:p>
          <a:p>
            <a:r>
              <a:rPr lang="en-US" altLang="zh-TW" dirty="0"/>
              <a:t>Std: 3.33</a:t>
            </a:r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9316AAC4-13A1-4336-A020-33F62F2EEDC9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Shipping Fee Marketing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427603D-CDD3-463B-BD51-A8F345EC9A6F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If customer fail to come at our forecasting time, giving them customized shipping fee coupon</a:t>
            </a:r>
          </a:p>
        </p:txBody>
      </p:sp>
    </p:spTree>
    <p:extLst>
      <p:ext uri="{BB962C8B-B14F-4D97-AF65-F5344CB8AC3E}">
        <p14:creationId xmlns:p14="http://schemas.microsoft.com/office/powerpoint/2010/main" val="22235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69"/>
    </mc:Choice>
    <mc:Fallback>
      <p:transition spd="slow" advTm="2356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900E69-E518-43CE-9BB0-5C0C8CCD9517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0D854EF-B3B6-44E7-BD1E-2FDC8F659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685" y="1931139"/>
                <a:ext cx="10515600" cy="233137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𝑀𝑖𝑥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𝑝𝑒𝑟𝑠𝑜𝑛𝑎𝑙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𝑟𝑎𝑡𝑖𝑜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𝑔𝑟𝑜𝑢𝑝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r>
                  <a:rPr lang="en-US" altLang="zh-TW" dirty="0"/>
                  <a:t>Loss function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𝑐𝑜𝑚𝑖𝑛𝑔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𝑡𝑖𝑚𝑒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𝑚𝑖𝑥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TW" dirty="0"/>
                  <a:t> (Convex)</a:t>
                </a:r>
              </a:p>
              <a:p>
                <a:r>
                  <a:rPr lang="en-US" altLang="zh-TW" dirty="0"/>
                  <a:t>Objective function: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𝑎𝑟𝑔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𝑓𝑢𝑛𝑐𝑡𝑖𝑜𝑛</m:t>
                        </m:r>
                      </m:e>
                    </m:func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Method: Online Gradient Descent Method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0D854EF-B3B6-44E7-BD1E-2FDC8F659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685" y="1931139"/>
                <a:ext cx="10515600" cy="2331378"/>
              </a:xfrm>
              <a:blipFill>
                <a:blip r:embed="rId2"/>
                <a:stretch>
                  <a:fillRect l="-1043" b="-7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26690076-4975-4D17-B3BF-79FF1C8E1D79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4202A03-1861-490A-8EE7-7FB13C1F7395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Future Improvement (Optimize </a:t>
            </a:r>
            <a:r>
              <a:rPr lang="zh-TW" altLang="en-US" b="1" dirty="0">
                <a:solidFill>
                  <a:schemeClr val="bg1"/>
                </a:solidFill>
              </a:rPr>
              <a:t>𝛼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7DC6F2-6723-4669-8921-669273C56667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Using online optimization to make model more fit to real world situation </a:t>
            </a:r>
          </a:p>
        </p:txBody>
      </p:sp>
    </p:spTree>
    <p:extLst>
      <p:ext uri="{BB962C8B-B14F-4D97-AF65-F5344CB8AC3E}">
        <p14:creationId xmlns:p14="http://schemas.microsoft.com/office/powerpoint/2010/main" val="228017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92"/>
    </mc:Choice>
    <mc:Fallback>
      <p:transition spd="slow" advTm="4999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5CEDA2-8F35-4AFD-990B-095AA2B75104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CEC32-2B9B-4E14-88F3-F5193BD6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0" y="1551305"/>
            <a:ext cx="11610110" cy="4351338"/>
          </a:xfrm>
        </p:spPr>
        <p:txBody>
          <a:bodyPr>
            <a:normAutofit lnSpcReduction="10000"/>
          </a:bodyPr>
          <a:lstStyle/>
          <a:p>
            <a:r>
              <a:rPr lang="en-US" altLang="zh-TW" sz="1500" dirty="0"/>
              <a:t>An e-customer behavior model with online analytical mining for internet marketing planning, Irene S.Y. </a:t>
            </a:r>
            <a:r>
              <a:rPr lang="en-US" altLang="zh-TW" sz="1500" dirty="0" err="1"/>
              <a:t>Kwana</a:t>
            </a:r>
            <a:r>
              <a:rPr lang="en-US" altLang="zh-TW" sz="1500" dirty="0"/>
              <a:t>,*, Joseph </a:t>
            </a:r>
            <a:r>
              <a:rPr lang="en-US" altLang="zh-TW" sz="1500" dirty="0" err="1"/>
              <a:t>Fongb</a:t>
            </a:r>
            <a:r>
              <a:rPr lang="en-US" altLang="zh-TW" sz="1500" dirty="0"/>
              <a:t>, H.K. </a:t>
            </a:r>
            <a:r>
              <a:rPr lang="en-US" altLang="zh-TW" sz="1500" dirty="0" err="1"/>
              <a:t>Wongb</a:t>
            </a:r>
            <a:endParaRPr lang="zh-TW" altLang="en-US" sz="1500" dirty="0"/>
          </a:p>
          <a:p>
            <a:r>
              <a:rPr lang="en-US" altLang="zh-TW" sz="1500" dirty="0"/>
              <a:t>A machine learning framework for customer purchase prediction in the non-contractual setting , Andrés Martínez , Claudia Schmuck  , </a:t>
            </a:r>
            <a:r>
              <a:rPr lang="en-US" altLang="zh-TW" sz="1500" dirty="0" err="1"/>
              <a:t>Sergiy</a:t>
            </a:r>
            <a:r>
              <a:rPr lang="en-US" altLang="zh-TW" sz="1500" dirty="0"/>
              <a:t> </a:t>
            </a:r>
            <a:r>
              <a:rPr lang="en-US" altLang="zh-TW" sz="1500" dirty="0" err="1"/>
              <a:t>Pereverzyev</a:t>
            </a:r>
            <a:r>
              <a:rPr lang="en-US" altLang="zh-TW" sz="1500" dirty="0"/>
              <a:t> Jr. b , Clemens Pirker , Markus </a:t>
            </a:r>
            <a:r>
              <a:rPr lang="en-US" altLang="zh-TW" sz="1500" dirty="0" err="1"/>
              <a:t>Haltmeier</a:t>
            </a:r>
            <a:r>
              <a:rPr lang="en-US" altLang="zh-TW" sz="1500" dirty="0"/>
              <a:t> </a:t>
            </a:r>
          </a:p>
          <a:p>
            <a:r>
              <a:rPr lang="en-US" altLang="zh-TW" sz="1500" dirty="0"/>
              <a:t>Statistical Inference. Duxbury Press. Casella, G. and Berger, R. L. (2002) </a:t>
            </a:r>
          </a:p>
          <a:p>
            <a:r>
              <a:rPr lang="en-US" altLang="zh-TW" sz="1500" dirty="0"/>
              <a:t>Regression Analysis: Theory, Methods, and Applications. Springer., </a:t>
            </a:r>
            <a:r>
              <a:rPr lang="fi-FI" altLang="zh-TW" sz="1500" dirty="0"/>
              <a:t>A. Sen and M. Srivastava (1990) </a:t>
            </a:r>
          </a:p>
          <a:p>
            <a:r>
              <a:rPr lang="en-US" altLang="zh-TW" sz="1500" dirty="0"/>
              <a:t>An LTV model and customer segmentation based on customer value: a case study on the wireless telecommunication industry, </a:t>
            </a:r>
            <a:r>
              <a:rPr lang="en-US" altLang="zh-TW" sz="1500" dirty="0" err="1"/>
              <a:t>Hyunseok</a:t>
            </a:r>
            <a:r>
              <a:rPr lang="en-US" altLang="zh-TW" sz="1500" dirty="0"/>
              <a:t> Hwang, </a:t>
            </a:r>
            <a:r>
              <a:rPr lang="en-US" altLang="zh-TW" sz="1500" dirty="0" err="1"/>
              <a:t>Taesoo</a:t>
            </a:r>
            <a:r>
              <a:rPr lang="en-US" altLang="zh-TW" sz="1500" dirty="0"/>
              <a:t> Jung, </a:t>
            </a:r>
            <a:r>
              <a:rPr lang="en-US" altLang="zh-TW" sz="1500" dirty="0" err="1"/>
              <a:t>Euiho</a:t>
            </a:r>
            <a:r>
              <a:rPr lang="en-US" altLang="zh-TW" sz="1500" dirty="0"/>
              <a:t> Suh</a:t>
            </a:r>
          </a:p>
          <a:p>
            <a:r>
              <a:rPr lang="en-US" altLang="zh-TW" sz="1500" dirty="0"/>
              <a:t>Segmentation approaches in data-mining: A comparison of RFM, CHAID, and logistic regression, Journal of Business Research, JA McCarty, M </a:t>
            </a:r>
            <a:r>
              <a:rPr lang="en-US" altLang="zh-TW" sz="1500" dirty="0" err="1"/>
              <a:t>Hastak</a:t>
            </a:r>
            <a:endParaRPr lang="en-US" altLang="zh-TW" sz="1500" dirty="0"/>
          </a:p>
          <a:p>
            <a:r>
              <a:rPr lang="en-US" altLang="zh-TW" sz="1500" dirty="0"/>
              <a:t>RFM and CLV: Using Iso-Value Curves for Customer Base Analysis, Journal of Marketing Research, </a:t>
            </a:r>
            <a:r>
              <a:rPr lang="nb-NO" altLang="zh-TW" sz="1500" dirty="0"/>
              <a:t>PS Fader, BGS Hardie, KL Lee</a:t>
            </a:r>
          </a:p>
          <a:p>
            <a:r>
              <a:rPr lang="en-US" altLang="zh-TW" sz="1500" dirty="0"/>
              <a:t>The gamma CUSUM chart method for online customer churn prediction, </a:t>
            </a:r>
            <a:r>
              <a:rPr lang="en-US" altLang="zh-TW" sz="1500" dirty="0" err="1"/>
              <a:t>Ssu-HanChen</a:t>
            </a:r>
            <a:endParaRPr lang="en-US" altLang="zh-TW" sz="1500" dirty="0"/>
          </a:p>
          <a:p>
            <a:r>
              <a:rPr lang="en-US" altLang="zh-TW" sz="1500" dirty="0"/>
              <a:t>Prediction, learning, and games, </a:t>
            </a:r>
            <a:r>
              <a:rPr lang="it-IT" altLang="zh-TW" sz="1500" dirty="0"/>
              <a:t>N Cesa-Bianchi, G Lugosi – 2006</a:t>
            </a:r>
          </a:p>
          <a:p>
            <a:r>
              <a:rPr lang="en-US" altLang="zh-TW" sz="1500" dirty="0"/>
              <a:t>Prediction, optimization, and learning in repeated games, JH </a:t>
            </a:r>
            <a:r>
              <a:rPr lang="en-US" altLang="zh-TW" sz="1500" dirty="0" err="1"/>
              <a:t>Nachbar</a:t>
            </a:r>
            <a:r>
              <a:rPr lang="en-US" altLang="zh-TW" sz="1500" dirty="0"/>
              <a:t> - </a:t>
            </a:r>
            <a:r>
              <a:rPr lang="en-US" altLang="zh-TW" sz="1500" dirty="0" err="1"/>
              <a:t>Econometrica</a:t>
            </a:r>
            <a:r>
              <a:rPr lang="en-US" altLang="zh-TW" sz="1500" dirty="0"/>
              <a:t>: Journal of the Econometric Society, 1997</a:t>
            </a:r>
          </a:p>
          <a:p>
            <a:r>
              <a:rPr lang="en-US" altLang="zh-TW" sz="1500" dirty="0"/>
              <a:t>River: machine learning for streaming data in Python, Jacob Montiel, Max Halford, </a:t>
            </a:r>
            <a:r>
              <a:rPr lang="en-US" altLang="zh-TW" sz="1500" dirty="0" err="1"/>
              <a:t>Saulo</a:t>
            </a:r>
            <a:r>
              <a:rPr lang="en-US" altLang="zh-TW" sz="1500" dirty="0"/>
              <a:t> </a:t>
            </a:r>
            <a:r>
              <a:rPr lang="en-US" altLang="zh-TW" sz="1500" dirty="0" err="1"/>
              <a:t>Martiello</a:t>
            </a:r>
            <a:r>
              <a:rPr lang="en-US" altLang="zh-TW" sz="1500" dirty="0"/>
              <a:t> </a:t>
            </a:r>
            <a:r>
              <a:rPr lang="en-US" altLang="zh-TW" sz="1500" dirty="0" err="1"/>
              <a:t>Mastelini</a:t>
            </a:r>
            <a:r>
              <a:rPr lang="en-US" altLang="zh-TW" sz="1500" dirty="0"/>
              <a:t>, Geoffrey </a:t>
            </a:r>
            <a:r>
              <a:rPr lang="en-US" altLang="zh-TW" sz="1500" dirty="0" err="1"/>
              <a:t>Bolmier</a:t>
            </a:r>
            <a:r>
              <a:rPr lang="en-US" altLang="zh-TW" sz="1500" dirty="0"/>
              <a:t>, Raphael </a:t>
            </a:r>
            <a:r>
              <a:rPr lang="en-US" altLang="zh-TW" sz="1500" dirty="0" err="1"/>
              <a:t>Sourty</a:t>
            </a:r>
            <a:r>
              <a:rPr lang="en-US" altLang="zh-TW" sz="1500" dirty="0"/>
              <a:t>, Robin </a:t>
            </a:r>
            <a:r>
              <a:rPr lang="en-US" altLang="zh-TW" sz="1500" dirty="0" err="1"/>
              <a:t>Vaysse</a:t>
            </a:r>
            <a:r>
              <a:rPr lang="en-US" altLang="zh-TW" sz="1500" dirty="0"/>
              <a:t>, Adil </a:t>
            </a:r>
            <a:r>
              <a:rPr lang="en-US" altLang="zh-TW" sz="1500" dirty="0" err="1"/>
              <a:t>Zouitine</a:t>
            </a:r>
            <a:r>
              <a:rPr lang="en-US" altLang="zh-TW" sz="1500" dirty="0"/>
              <a:t>, </a:t>
            </a:r>
            <a:r>
              <a:rPr lang="en-US" altLang="zh-TW" sz="1500" dirty="0" err="1"/>
              <a:t>Heitor</a:t>
            </a:r>
            <a:r>
              <a:rPr lang="en-US" altLang="zh-TW" sz="1500" dirty="0"/>
              <a:t> </a:t>
            </a:r>
            <a:r>
              <a:rPr lang="en-US" altLang="zh-TW" sz="1500" dirty="0" err="1"/>
              <a:t>Murilo</a:t>
            </a:r>
            <a:r>
              <a:rPr lang="en-US" altLang="zh-TW" sz="1500" dirty="0"/>
              <a:t> Gomes, Jesse Read, </a:t>
            </a:r>
            <a:r>
              <a:rPr lang="en-US" altLang="zh-TW" sz="1500" dirty="0" err="1"/>
              <a:t>Talel</a:t>
            </a:r>
            <a:r>
              <a:rPr lang="en-US" altLang="zh-TW" sz="1500" dirty="0"/>
              <a:t> </a:t>
            </a:r>
            <a:r>
              <a:rPr lang="en-US" altLang="zh-TW" sz="1500" dirty="0" err="1"/>
              <a:t>Abdessalem</a:t>
            </a:r>
            <a:r>
              <a:rPr lang="en-US" altLang="zh-TW" sz="1500" dirty="0"/>
              <a:t>, Albert </a:t>
            </a:r>
            <a:r>
              <a:rPr lang="en-US" altLang="zh-TW" sz="1500" dirty="0" err="1"/>
              <a:t>Bifet</a:t>
            </a:r>
            <a:endParaRPr lang="en-US" altLang="zh-TW" sz="1500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D23BA-B65B-497E-B3F2-6D8EA2C30C21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0263F9C-78FE-45A5-B60F-7B71D2D85642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Reference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1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2"/>
    </mc:Choice>
    <mc:Fallback>
      <p:transition spd="slow" advTm="119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5CEDA2-8F35-4AFD-990B-095AA2B75104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D23BA-B65B-497E-B3F2-6D8EA2C30C21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0263F9C-78FE-45A5-B60F-7B71D2D85642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Courses that Inspired me on  this project !!!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171DB16-409A-4F50-87D6-D213B4A3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2" y="1506970"/>
            <a:ext cx="320732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1600" b="1" dirty="0"/>
              <a:t>管院</a:t>
            </a:r>
            <a:endParaRPr lang="en-US" altLang="zh-TW" sz="1600" b="1" dirty="0"/>
          </a:p>
          <a:p>
            <a:pPr marL="0" indent="0">
              <a:buNone/>
            </a:pPr>
            <a:r>
              <a:rPr lang="en-US" altLang="zh-TW" sz="1200" dirty="0"/>
              <a:t>MBA 7028 </a:t>
            </a:r>
            <a:r>
              <a:rPr lang="zh-TW" altLang="en-US" sz="1200" dirty="0"/>
              <a:t>行銷研究</a:t>
            </a:r>
            <a:r>
              <a:rPr lang="en-US" altLang="zh-TW" sz="1200" dirty="0"/>
              <a:t>, </a:t>
            </a:r>
            <a:r>
              <a:rPr lang="zh-TW" altLang="en-US" sz="1200" dirty="0"/>
              <a:t>柯冠州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MBA 7025 </a:t>
            </a:r>
            <a:r>
              <a:rPr lang="zh-TW" altLang="en-US" sz="1200" dirty="0"/>
              <a:t>管理科學模式</a:t>
            </a:r>
            <a:r>
              <a:rPr lang="en-US" altLang="zh-TW" sz="1200" dirty="0"/>
              <a:t>, </a:t>
            </a:r>
            <a:r>
              <a:rPr lang="zh-TW" altLang="en-US" sz="1200" dirty="0"/>
              <a:t>余峻瑜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IB 5082 </a:t>
            </a:r>
            <a:r>
              <a:rPr lang="zh-TW" altLang="en-US" sz="1200" dirty="0"/>
              <a:t>大數據行銷</a:t>
            </a:r>
            <a:r>
              <a:rPr lang="en-US" altLang="zh-TW" sz="1200" dirty="0"/>
              <a:t>, </a:t>
            </a:r>
            <a:r>
              <a:rPr lang="zh-TW" altLang="en-US" sz="1200" dirty="0"/>
              <a:t>任立中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IB 7055 </a:t>
            </a:r>
            <a:r>
              <a:rPr lang="zh-TW" altLang="en-US" sz="1200" dirty="0"/>
              <a:t>行銷管理</a:t>
            </a:r>
            <a:r>
              <a:rPr lang="en-US" altLang="zh-TW" sz="1200" dirty="0"/>
              <a:t>, </a:t>
            </a:r>
            <a:r>
              <a:rPr lang="zh-TW" altLang="en-US" sz="1200" dirty="0"/>
              <a:t>林俊昇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IM 5056 </a:t>
            </a:r>
            <a:r>
              <a:rPr lang="zh-TW" altLang="en-US" sz="1200" dirty="0"/>
              <a:t>統計學習與深度學習</a:t>
            </a:r>
            <a:r>
              <a:rPr lang="en-US" altLang="zh-TW" sz="1200" dirty="0"/>
              <a:t>, </a:t>
            </a:r>
            <a:r>
              <a:rPr lang="zh-TW" altLang="en-US" sz="1200" dirty="0"/>
              <a:t>盧信銘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MBA 5078</a:t>
            </a:r>
            <a:r>
              <a:rPr lang="zh-TW" altLang="en-US" sz="1200" dirty="0"/>
              <a:t> 物聯網下的商業統計分析</a:t>
            </a:r>
            <a:r>
              <a:rPr lang="en-US" altLang="zh-TW" sz="1200" dirty="0"/>
              <a:t>, </a:t>
            </a:r>
            <a:r>
              <a:rPr lang="zh-TW" altLang="en-US" sz="1200" dirty="0"/>
              <a:t>楊曙榮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IM 2011</a:t>
            </a:r>
            <a:r>
              <a:rPr lang="zh-TW" altLang="en-US" sz="1200" dirty="0"/>
              <a:t> 商管程式設計</a:t>
            </a:r>
            <a:r>
              <a:rPr lang="en-US" altLang="zh-TW" sz="1200" dirty="0"/>
              <a:t>, </a:t>
            </a:r>
            <a:r>
              <a:rPr lang="zh-TW" altLang="en-US" sz="1200" dirty="0"/>
              <a:t>孔令傑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Fin 7035 </a:t>
            </a:r>
            <a:r>
              <a:rPr lang="zh-TW" altLang="en-US" sz="1200" dirty="0"/>
              <a:t>商業賽局模型</a:t>
            </a:r>
            <a:r>
              <a:rPr lang="en-US" altLang="zh-TW" sz="1200" dirty="0"/>
              <a:t>, </a:t>
            </a:r>
            <a:r>
              <a:rPr lang="zh-TW" altLang="en-US" sz="1200" dirty="0"/>
              <a:t>陳其美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Fin 7006</a:t>
            </a:r>
            <a:r>
              <a:rPr lang="zh-TW" altLang="en-US" sz="1200" dirty="0"/>
              <a:t> 證券市場微結構理論</a:t>
            </a:r>
            <a:r>
              <a:rPr lang="en-US" altLang="zh-TW" sz="1200" dirty="0"/>
              <a:t>, </a:t>
            </a:r>
            <a:r>
              <a:rPr lang="zh-TW" altLang="en-US" sz="1200" dirty="0"/>
              <a:t>陳其美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BA 2005 </a:t>
            </a:r>
            <a:r>
              <a:rPr lang="zh-TW" altLang="en-US" sz="1200" dirty="0"/>
              <a:t>作業管理</a:t>
            </a:r>
            <a:r>
              <a:rPr lang="en-US" altLang="zh-TW" sz="1200" dirty="0"/>
              <a:t>,</a:t>
            </a:r>
            <a:r>
              <a:rPr lang="zh-TW" altLang="en-US" sz="1200" dirty="0"/>
              <a:t> 郭家偉</a:t>
            </a:r>
            <a:endParaRPr lang="en-US" altLang="zh-TW" sz="1200" dirty="0"/>
          </a:p>
          <a:p>
            <a:pPr marL="0" indent="0">
              <a:buNone/>
            </a:pPr>
            <a:r>
              <a:rPr lang="zh-TW" altLang="en-US" sz="1600" b="1" dirty="0"/>
              <a:t>工業工程所</a:t>
            </a:r>
            <a:endParaRPr lang="en-US" altLang="zh-TW" sz="1600" b="1" dirty="0"/>
          </a:p>
          <a:p>
            <a:pPr marL="0" indent="0">
              <a:buNone/>
            </a:pPr>
            <a:r>
              <a:rPr lang="en-US" altLang="zh-TW" sz="1200" dirty="0"/>
              <a:t>IE 5057 </a:t>
            </a:r>
            <a:r>
              <a:rPr lang="zh-TW" altLang="en-US" sz="1200" dirty="0"/>
              <a:t>時序資料分析</a:t>
            </a:r>
            <a:r>
              <a:rPr lang="en-US" altLang="zh-TW" sz="1200" dirty="0"/>
              <a:t>, </a:t>
            </a:r>
            <a:r>
              <a:rPr lang="zh-TW" altLang="en-US" sz="1200" dirty="0"/>
              <a:t>藍俊宏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IE 5056</a:t>
            </a:r>
            <a:r>
              <a:rPr lang="zh-TW" altLang="en-US" sz="1200" dirty="0"/>
              <a:t> 最佳化概論</a:t>
            </a:r>
            <a:r>
              <a:rPr lang="en-US" altLang="zh-TW" sz="1200" dirty="0"/>
              <a:t>, </a:t>
            </a:r>
            <a:r>
              <a:rPr lang="zh-TW" altLang="en-US" sz="1200" dirty="0"/>
              <a:t>洪一薰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IE 7020</a:t>
            </a:r>
            <a:r>
              <a:rPr lang="zh-TW" altLang="en-US" sz="1200" dirty="0"/>
              <a:t> 整數與組合最佳化</a:t>
            </a:r>
            <a:r>
              <a:rPr lang="en-US" altLang="zh-TW" sz="1200" dirty="0"/>
              <a:t>,</a:t>
            </a:r>
            <a:r>
              <a:rPr lang="zh-TW" altLang="en-US" sz="1200" dirty="0"/>
              <a:t>黃奎隆 </a:t>
            </a:r>
            <a:endParaRPr lang="zh-TW" altLang="en-US" sz="1200" b="1" dirty="0"/>
          </a:p>
        </p:txBody>
      </p:sp>
      <p:sp>
        <p:nvSpPr>
          <p:cNvPr id="11" name="內容版面配置區 6">
            <a:extLst>
              <a:ext uri="{FF2B5EF4-FFF2-40B4-BE49-F238E27FC236}">
                <a16:creationId xmlns:a16="http://schemas.microsoft.com/office/drawing/2014/main" id="{2B06B52F-EF20-4B89-874B-B091CFDDC8FF}"/>
              </a:ext>
            </a:extLst>
          </p:cNvPr>
          <p:cNvSpPr txBox="1">
            <a:spLocks/>
          </p:cNvSpPr>
          <p:nvPr/>
        </p:nvSpPr>
        <p:spPr>
          <a:xfrm>
            <a:off x="6211313" y="1506970"/>
            <a:ext cx="50639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b="1" dirty="0"/>
              <a:t>數學系</a:t>
            </a:r>
            <a:r>
              <a:rPr lang="en-US" altLang="zh-TW" sz="1600" b="1" dirty="0"/>
              <a:t>(</a:t>
            </a:r>
            <a:r>
              <a:rPr lang="zh-TW" altLang="en-US" sz="1600" b="1" dirty="0"/>
              <a:t>所</a:t>
            </a:r>
            <a:r>
              <a:rPr lang="en-US" altLang="zh-TW" sz="1600" b="1" dirty="0"/>
              <a:t>)</a:t>
            </a:r>
          </a:p>
          <a:p>
            <a:pPr marL="0" indent="0">
              <a:buNone/>
            </a:pPr>
            <a:r>
              <a:rPr lang="en-US" altLang="zh-TW" sz="1200" dirty="0"/>
              <a:t>MATH 1104/1103 </a:t>
            </a:r>
            <a:r>
              <a:rPr lang="zh-TW" altLang="en-US" sz="1200" dirty="0"/>
              <a:t>線性代數</a:t>
            </a:r>
            <a:r>
              <a:rPr lang="en-US" altLang="zh-TW" sz="1200" dirty="0"/>
              <a:t>(I)(II),</a:t>
            </a:r>
            <a:r>
              <a:rPr lang="zh-TW" altLang="en-US" sz="1200" dirty="0"/>
              <a:t> 余正道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MATH 2213/2214 </a:t>
            </a:r>
            <a:r>
              <a:rPr lang="zh-TW" altLang="en-US" sz="1200" dirty="0"/>
              <a:t>分析導論</a:t>
            </a:r>
            <a:r>
              <a:rPr lang="en-US" altLang="zh-TW" sz="1200" dirty="0"/>
              <a:t>(I)(II), </a:t>
            </a:r>
            <a:r>
              <a:rPr lang="zh-TW" altLang="en-US" sz="1200" dirty="0"/>
              <a:t>王振男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MATH 7606</a:t>
            </a:r>
            <a:r>
              <a:rPr lang="zh-TW" altLang="en-US" sz="1200" dirty="0"/>
              <a:t> 迴歸分析</a:t>
            </a:r>
            <a:r>
              <a:rPr lang="en-US" altLang="zh-TW" sz="1200" dirty="0"/>
              <a:t>, </a:t>
            </a:r>
            <a:r>
              <a:rPr lang="zh-TW" altLang="en-US" sz="1200" dirty="0"/>
              <a:t>丘政民 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MATH 7603/7604 </a:t>
            </a:r>
            <a:r>
              <a:rPr lang="zh-TW" altLang="en-US" sz="1200" dirty="0"/>
              <a:t>高等統計推論</a:t>
            </a:r>
            <a:r>
              <a:rPr lang="en-US" altLang="zh-TW" sz="1200" dirty="0"/>
              <a:t>(I)(II), </a:t>
            </a:r>
            <a:r>
              <a:rPr lang="zh-TW" altLang="en-US" sz="1200" dirty="0"/>
              <a:t>江金倉</a:t>
            </a:r>
            <a:r>
              <a:rPr lang="en-US" altLang="zh-TW" sz="12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b="1" dirty="0"/>
              <a:t>資訊工程系</a:t>
            </a:r>
            <a:r>
              <a:rPr lang="en-US" altLang="zh-TW" sz="1600" b="1" dirty="0"/>
              <a:t>(</a:t>
            </a:r>
            <a:r>
              <a:rPr lang="zh-TW" altLang="en-US" sz="1600" b="1" dirty="0"/>
              <a:t>所</a:t>
            </a:r>
            <a:r>
              <a:rPr lang="en-US" altLang="zh-TW" sz="1600" b="1" dirty="0"/>
              <a:t>)</a:t>
            </a:r>
          </a:p>
          <a:p>
            <a:pPr marL="0" indent="0">
              <a:buNone/>
            </a:pPr>
            <a:r>
              <a:rPr lang="en-US" altLang="zh-TW" sz="1200" dirty="0"/>
              <a:t>CSIE 1212</a:t>
            </a:r>
            <a:r>
              <a:rPr lang="zh-TW" altLang="en-US" sz="1200" dirty="0"/>
              <a:t> 資料結構與演算法</a:t>
            </a:r>
            <a:r>
              <a:rPr lang="en-US" altLang="zh-TW" sz="1200" dirty="0"/>
              <a:t>, </a:t>
            </a:r>
            <a:r>
              <a:rPr lang="zh-TW" altLang="en-US" sz="1200" dirty="0"/>
              <a:t>林軒田</a:t>
            </a:r>
            <a:r>
              <a:rPr lang="en-US" altLang="zh-TW" sz="1200" dirty="0"/>
              <a:t>, </a:t>
            </a:r>
            <a:r>
              <a:rPr lang="zh-TW" altLang="en-US" sz="1200" dirty="0"/>
              <a:t>蔡欣穆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CSIE2136</a:t>
            </a:r>
            <a:r>
              <a:rPr lang="zh-TW" altLang="en-US" sz="1200" dirty="0"/>
              <a:t> 演算法設計與分析</a:t>
            </a:r>
            <a:r>
              <a:rPr lang="en-US" altLang="zh-TW" sz="1200" dirty="0"/>
              <a:t>, </a:t>
            </a:r>
            <a:r>
              <a:rPr lang="zh-TW" altLang="en-US" sz="1200" dirty="0"/>
              <a:t>陳縕儂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CSIE5431</a:t>
            </a:r>
            <a:r>
              <a:rPr lang="zh-TW" altLang="en-US" sz="1200" dirty="0"/>
              <a:t> 深度學習之應用</a:t>
            </a:r>
            <a:r>
              <a:rPr lang="en-US" altLang="zh-TW" sz="1200" dirty="0"/>
              <a:t>,</a:t>
            </a:r>
            <a:r>
              <a:rPr lang="zh-TW" altLang="en-US" sz="1200" dirty="0"/>
              <a:t>陳縕儂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CSIE5410 </a:t>
            </a:r>
            <a:r>
              <a:rPr lang="zh-TW" altLang="en-US" sz="1200" dirty="0"/>
              <a:t>最佳化演算法</a:t>
            </a:r>
            <a:r>
              <a:rPr lang="en-US" altLang="zh-TW" sz="1200" dirty="0"/>
              <a:t>, </a:t>
            </a:r>
            <a:r>
              <a:rPr lang="zh-TW" altLang="en-US" sz="1200" dirty="0"/>
              <a:t>李彥寰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CSIE5002</a:t>
            </a:r>
            <a:r>
              <a:rPr lang="zh-TW" altLang="en-US" sz="1200" dirty="0"/>
              <a:t>  預測、學習、與賽局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76920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2"/>
    </mc:Choice>
    <mc:Fallback>
      <p:transition spd="slow" advTm="890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5CEDA2-8F35-4AFD-990B-095AA2B75104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D23BA-B65B-497E-B3F2-6D8EA2C30C21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0263F9C-78FE-45A5-B60F-7B71D2D85642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Special Thank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171DB16-409A-4F50-87D6-D213B4A3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2004725"/>
            <a:ext cx="9150926" cy="4351338"/>
          </a:xfrm>
        </p:spPr>
        <p:txBody>
          <a:bodyPr>
            <a:normAutofit/>
          </a:bodyPr>
          <a:lstStyle/>
          <a:p>
            <a:r>
              <a:rPr lang="zh-TW" altLang="en-US" sz="4000" b="1" dirty="0"/>
              <a:t>台大工管系 陳文華老師</a:t>
            </a:r>
            <a:endParaRPr lang="en-US" altLang="zh-TW" sz="4000" b="1" dirty="0"/>
          </a:p>
          <a:p>
            <a:endParaRPr lang="en-US" altLang="zh-TW" sz="4000" b="1" dirty="0"/>
          </a:p>
          <a:p>
            <a:r>
              <a:rPr lang="en-US" altLang="zh-TW" sz="4000" b="1" dirty="0" err="1"/>
              <a:t>VeryBuy</a:t>
            </a:r>
            <a:r>
              <a:rPr lang="zh-TW" altLang="en-US" sz="4000" b="1" dirty="0"/>
              <a:t>創辦人 楊怡婷 學姊</a:t>
            </a:r>
            <a:endParaRPr lang="en-US" altLang="zh-TW" sz="4000" b="1" dirty="0"/>
          </a:p>
          <a:p>
            <a:pPr marL="0" indent="0">
              <a:buNone/>
            </a:pP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8439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1"/>
    </mc:Choice>
    <mc:Fallback>
      <p:transition spd="slow" advTm="995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5CEDA2-8F35-4AFD-990B-095AA2B75104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D23BA-B65B-497E-B3F2-6D8EA2C30C21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0263F9C-78FE-45A5-B60F-7B71D2D85642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Contact &amp; Thank you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171DB16-409A-4F50-87D6-D213B4A3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2004725"/>
            <a:ext cx="9150926" cy="4351338"/>
          </a:xfrm>
        </p:spPr>
        <p:txBody>
          <a:bodyPr>
            <a:normAutofit/>
          </a:bodyPr>
          <a:lstStyle/>
          <a:p>
            <a:r>
              <a:rPr lang="en-US" altLang="zh-TW" sz="4000" b="1" dirty="0"/>
              <a:t>Email: </a:t>
            </a:r>
            <a:r>
              <a:rPr lang="en-US" altLang="zh-TW" sz="4000" b="1" dirty="0">
                <a:hlinkClick r:id="rId2"/>
              </a:rPr>
              <a:t>b07701150@ntu.edu.tw</a:t>
            </a:r>
            <a:endParaRPr lang="en-US" altLang="zh-TW" sz="4000" b="1" dirty="0"/>
          </a:p>
          <a:p>
            <a:r>
              <a:rPr lang="en-US" altLang="zh-TW" sz="4000" b="1" dirty="0"/>
              <a:t>Tel: 0909692457</a:t>
            </a:r>
            <a:endParaRPr lang="zh-TW" altLang="en-US" sz="4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F2434B-2BFA-4EA6-9077-DC9CBF7B2811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If you have any problem, feel free to contact me any time.</a:t>
            </a:r>
          </a:p>
        </p:txBody>
      </p:sp>
    </p:spTree>
    <p:extLst>
      <p:ext uri="{BB962C8B-B14F-4D97-AF65-F5344CB8AC3E}">
        <p14:creationId xmlns:p14="http://schemas.microsoft.com/office/powerpoint/2010/main" val="54136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74220-11F3-4580-B6D3-C206A4CCD279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5E2F51-207A-48DA-816A-C74786658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1892181"/>
            <a:ext cx="10515600" cy="4351338"/>
          </a:xfrm>
        </p:spPr>
        <p:txBody>
          <a:bodyPr/>
          <a:lstStyle/>
          <a:p>
            <a:r>
              <a:rPr lang="en-US" altLang="zh-TW" dirty="0"/>
              <a:t>Quick Management Overview</a:t>
            </a:r>
          </a:p>
          <a:p>
            <a:r>
              <a:rPr lang="en-US" altLang="zh-TW" dirty="0"/>
              <a:t>Data Description</a:t>
            </a:r>
          </a:p>
          <a:p>
            <a:r>
              <a:rPr lang="en-US" altLang="zh-TW" dirty="0"/>
              <a:t>Large Data Problem</a:t>
            </a:r>
          </a:p>
          <a:p>
            <a:r>
              <a:rPr lang="en-US" altLang="zh-TW" dirty="0"/>
              <a:t>Relationship between “buy” and “add to cart”</a:t>
            </a:r>
          </a:p>
          <a:p>
            <a:r>
              <a:rPr lang="en-US" altLang="zh-TW" dirty="0"/>
              <a:t>Dynamic RFM &amp; Online Grouping</a:t>
            </a:r>
          </a:p>
          <a:p>
            <a:r>
              <a:rPr lang="en-US" altLang="zh-TW" dirty="0"/>
              <a:t>Business Case Example: Arrival Forecasting and Customized Marketing</a:t>
            </a:r>
          </a:p>
          <a:p>
            <a:r>
              <a:rPr lang="en-US" altLang="zh-TW" dirty="0"/>
              <a:t>Further Improvement (Gradient descent to strengthen combination problem)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BA960B-F7E2-4F29-A3D5-6DE18C3AC28D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E39C8AB-CB5E-4771-B81F-BD78B86FCB92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Content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55E01D-648B-43FA-8711-BB8216089995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Mathematics proof will be skipped. Feel free to discuss with me if interested with the proof</a:t>
            </a:r>
            <a:endParaRPr lang="zh-TW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85215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21"/>
    </mc:Choice>
    <mc:Fallback>
      <p:transition spd="slow" advTm="9282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07853C3-0030-4CF2-91DE-6E05A514B056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C254F2-5078-4C6E-B1AC-A3E672B3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1905434"/>
            <a:ext cx="10515600" cy="4351338"/>
          </a:xfrm>
        </p:spPr>
        <p:txBody>
          <a:bodyPr/>
          <a:lstStyle/>
          <a:p>
            <a:r>
              <a:rPr lang="en-US" altLang="zh-TW" dirty="0"/>
              <a:t>No relationship between customer buying, clicking, add to cart, and view -&gt; </a:t>
            </a:r>
            <a:r>
              <a:rPr lang="en-US" altLang="zh-TW" b="1" dirty="0"/>
              <a:t>Increasing view may not lead to more buying</a:t>
            </a:r>
          </a:p>
          <a:p>
            <a:r>
              <a:rPr lang="en-US" altLang="zh-TW" dirty="0"/>
              <a:t>Dynamic Customer Grouping can solve streaming data problem, for example, Customer Log Data</a:t>
            </a:r>
          </a:p>
          <a:p>
            <a:r>
              <a:rPr lang="en-US" altLang="zh-TW" dirty="0"/>
              <a:t>Customer Arrival can be fitted by Generalized Gamma Distribution</a:t>
            </a:r>
          </a:p>
          <a:p>
            <a:r>
              <a:rPr lang="en-US" altLang="zh-TW" dirty="0"/>
              <a:t>Methodology propose in this presentation can be used in customized marketing, recommendation system, and </a:t>
            </a:r>
            <a:r>
              <a:rPr lang="en-US" altLang="zh-TW" dirty="0" err="1"/>
              <a:t>e.t.c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081A58-BF43-4BD3-BED2-23B5673955B8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49DB0F4-A923-4D4A-A850-A7110F3317A0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Quick Management Overview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36D5B9-BD82-4CEA-83D7-724302EE7ECB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Customer’s dynamic and Heterogeneity are both consider in this project </a:t>
            </a:r>
            <a:endParaRPr lang="zh-TW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18262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06"/>
    </mc:Choice>
    <mc:Fallback>
      <p:transition spd="slow" advTm="811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9DA8A26-D9D7-49A5-A85D-954C49DB8772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587A78-BD8F-44B9-B00A-3C9FEA44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1905434"/>
            <a:ext cx="10515600" cy="15133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b="1" dirty="0"/>
              <a:t>Data Description</a:t>
            </a:r>
          </a:p>
          <a:p>
            <a:r>
              <a:rPr lang="en-US" altLang="zh-TW" dirty="0"/>
              <a:t>Size: 31.5 GB</a:t>
            </a:r>
          </a:p>
          <a:p>
            <a:r>
              <a:rPr lang="en-US" altLang="zh-TW" dirty="0"/>
              <a:t>Column Numbers: 25</a:t>
            </a:r>
          </a:p>
          <a:p>
            <a:r>
              <a:rPr lang="en-US" altLang="zh-TW" dirty="0"/>
              <a:t>Time: 2021/2/1 - 2021/2/28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DA594C5-53C3-452C-9578-A058CBE3A750}"/>
              </a:ext>
            </a:extLst>
          </p:cNvPr>
          <p:cNvSpPr txBox="1">
            <a:spLocks/>
          </p:cNvSpPr>
          <p:nvPr/>
        </p:nvSpPr>
        <p:spPr>
          <a:xfrm>
            <a:off x="256310" y="3943083"/>
            <a:ext cx="10515600" cy="1958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/>
              <a:t>Goal</a:t>
            </a:r>
          </a:p>
          <a:p>
            <a:r>
              <a:rPr lang="en-US" altLang="zh-TW" dirty="0"/>
              <a:t>Relationship between buying, add to cart, and viewing</a:t>
            </a:r>
          </a:p>
          <a:p>
            <a:r>
              <a:rPr lang="en-US" altLang="zh-TW" dirty="0"/>
              <a:t>Customer survival prediction</a:t>
            </a:r>
          </a:p>
          <a:p>
            <a:r>
              <a:rPr lang="en-US" altLang="zh-TW" dirty="0"/>
              <a:t>Customized Marketing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A44F4C-13B6-4288-8B83-C7E692A915A2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D982A1-0634-4A75-90DC-9AF5C8F8F5AC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Large dataset cause RAM to shut down, algorithm &amp; data structure need to be used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A5669434-69DC-403A-A832-169CF4692FF3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Data Description &amp; Goal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13"/>
    </mc:Choice>
    <mc:Fallback>
      <p:transition spd="slow" advTm="472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4DB16B2-C259-46BF-B4B6-D1F41A97429A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4102281-7DFB-46B0-A7FB-8B86E1D7B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310" y="1926791"/>
                <a:ext cx="1098100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Do everything “Dynamically”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Ex: Calculate every moment’s average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Traditional: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TW" dirty="0"/>
                  <a:t>  (where n = 1 to infinity)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Dynamic: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5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TW" dirty="0"/>
                  <a:t> (where n = 1 to infinity)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Time Complexity: Traditional: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/ Dynamic: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:r>
                  <a:rPr lang="en-US" altLang="zh-TW" dirty="0"/>
                  <a:t>Space Complexity: Traditional: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dirty="0"/>
                  <a:t> / Dynamic: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pPr marL="457200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4102281-7DFB-46B0-A7FB-8B86E1D7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10" y="1926791"/>
                <a:ext cx="10981006" cy="4351338"/>
              </a:xfrm>
              <a:blipFill>
                <a:blip r:embed="rId2"/>
                <a:stretch>
                  <a:fillRect l="-999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8C9C2C1-492A-4DCB-BDE1-593D6A9909D2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80C8DEF-5330-427F-B29F-A7554C330BF9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altLang="zh-TW" b="1" dirty="0">
                <a:solidFill>
                  <a:schemeClr val="bg1"/>
                </a:solidFill>
              </a:rPr>
              <a:t>Large Data Problem (Computation Problem)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5A5574-9D43-4235-BE89-C0637D4D45EC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Dynamic method can help reduce space complexity and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194973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85"/>
    </mc:Choice>
    <mc:Fallback>
      <p:transition spd="slow" advTm="8208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EE11B-9B65-4242-B226-922117A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DD54E0-FC38-4A39-9FC5-BC1108C04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A0995E-C1BF-4D5A-B75E-03B6F239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54"/>
            <a:ext cx="12192000" cy="5540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2423BF-5AFE-4850-806D-C9F8CBF8F83A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17D06A23-712F-4D07-A9A3-342579DFF3F5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Why Complexity Important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4DD5A5-8071-42A6-9E0D-FF6CD412C08B}"/>
              </a:ext>
            </a:extLst>
          </p:cNvPr>
          <p:cNvSpPr txBox="1"/>
          <p:nvPr/>
        </p:nvSpPr>
        <p:spPr>
          <a:xfrm>
            <a:off x="6096000" y="1690688"/>
            <a:ext cx="419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Adapt from NTU DSA, </a:t>
            </a:r>
            <a:r>
              <a:rPr lang="zh-TW" altLang="en-US" dirty="0"/>
              <a:t>林軒田</a:t>
            </a:r>
            <a:r>
              <a:rPr lang="en-US" altLang="zh-TW" dirty="0"/>
              <a:t>, 2021 spring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0FBA0F20-1A63-4E93-B5EB-D4B53B139BD1}"/>
                  </a:ext>
                </a:extLst>
              </p14:cNvPr>
              <p14:cNvContentPartPr/>
              <p14:nvPr/>
            </p14:nvContentPartPr>
            <p14:xfrm>
              <a:off x="4325178" y="6492295"/>
              <a:ext cx="1103400" cy="2880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0FBA0F20-1A63-4E93-B5EB-D4B53B139B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1538" y="6384295"/>
                <a:ext cx="12110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45FBEE39-87B0-46F1-AAD7-605FAC8C16E7}"/>
                  </a:ext>
                </a:extLst>
              </p14:cNvPr>
              <p14:cNvContentPartPr/>
              <p14:nvPr/>
            </p14:nvContentPartPr>
            <p14:xfrm>
              <a:off x="1321698" y="6505975"/>
              <a:ext cx="623160" cy="3024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45FBEE39-87B0-46F1-AAD7-605FAC8C16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058" y="6397975"/>
                <a:ext cx="73080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316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66"/>
    </mc:Choice>
    <mc:Fallback>
      <p:transition spd="slow" advTm="4156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0882F06-7C15-429F-82A5-5A10E9654404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102281-7DFB-46B0-A7FB-8B86E1D7B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1015" y="1905434"/>
            <a:ext cx="11037277" cy="4351338"/>
          </a:xfrm>
        </p:spPr>
        <p:txBody>
          <a:bodyPr>
            <a:normAutofit/>
          </a:bodyPr>
          <a:lstStyle/>
          <a:p>
            <a:pPr lvl="1"/>
            <a:r>
              <a:rPr lang="en-US" altLang="zh-TW" sz="2800" dirty="0"/>
              <a:t>Sampling:</a:t>
            </a:r>
          </a:p>
          <a:p>
            <a:pPr marL="914400" lvl="2" indent="0">
              <a:buNone/>
            </a:pPr>
            <a:r>
              <a:rPr lang="en-US" altLang="zh-TW" sz="2800" dirty="0"/>
              <a:t>Problem: Chi-square-test (test sampling distribution is similar to real distribution) is ineffective in multi-column.</a:t>
            </a:r>
          </a:p>
          <a:p>
            <a:pPr marL="914400" lvl="2" indent="0">
              <a:buNone/>
            </a:pPr>
            <a:r>
              <a:rPr lang="en-US" altLang="zh-TW" sz="2800" dirty="0"/>
              <a:t>Alternative: Use Chi-square-test column by column. (Assume no relationship between columns)</a:t>
            </a:r>
          </a:p>
          <a:p>
            <a:pPr marL="457200" lvl="1" indent="0">
              <a:buNone/>
            </a:pPr>
            <a:endParaRPr lang="en-US" altLang="zh-TW" sz="2800" dirty="0"/>
          </a:p>
          <a:p>
            <a:pPr lvl="1"/>
            <a:r>
              <a:rPr lang="en-US" altLang="zh-TW" sz="2800" dirty="0"/>
              <a:t>Filtering:</a:t>
            </a:r>
          </a:p>
          <a:p>
            <a:pPr marL="914400" lvl="2" indent="0">
              <a:buNone/>
            </a:pPr>
            <a:r>
              <a:rPr lang="en-US" altLang="zh-TW" sz="2800" dirty="0"/>
              <a:t>Situation: Most customers only “window shopping”</a:t>
            </a:r>
          </a:p>
          <a:p>
            <a:pPr marL="914400" lvl="2" indent="0">
              <a:buNone/>
            </a:pPr>
            <a:r>
              <a:rPr lang="en-US" altLang="zh-TW" sz="2800" dirty="0"/>
              <a:t>Solution: Filter out all the customers didn’t buy things in this month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193BA4-E4DE-4E47-B7E2-D8F5D81329C5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8CB15A54-F19F-445B-ACEC-FFE50E6177D7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Large Data Problem (Size Reduction)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DEFB34-085C-4B03-BECD-AA8E0E2F016D}"/>
              </a:ext>
            </a:extLst>
          </p:cNvPr>
          <p:cNvSpPr txBox="1"/>
          <p:nvPr/>
        </p:nvSpPr>
        <p:spPr>
          <a:xfrm>
            <a:off x="256310" y="1430471"/>
            <a:ext cx="1226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After sampling and filtering, the data size reduce from 31.5 to 5.19GB</a:t>
            </a:r>
          </a:p>
        </p:txBody>
      </p:sp>
    </p:spTree>
    <p:extLst>
      <p:ext uri="{BB962C8B-B14F-4D97-AF65-F5344CB8AC3E}">
        <p14:creationId xmlns:p14="http://schemas.microsoft.com/office/powerpoint/2010/main" val="24050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38"/>
    </mc:Choice>
    <mc:Fallback>
      <p:transition spd="slow" advTm="8533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853F198-7A65-4643-A4DC-310C10F502F3}"/>
              </a:ext>
            </a:extLst>
          </p:cNvPr>
          <p:cNvSpPr/>
          <p:nvPr/>
        </p:nvSpPr>
        <p:spPr>
          <a:xfrm>
            <a:off x="0" y="0"/>
            <a:ext cx="12192000" cy="142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4AF145-540A-462E-84A2-23A0B22F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0" y="2783378"/>
            <a:ext cx="7342209" cy="3116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1D0F208D-FC49-4EBF-BE8E-A08D66BF6F31}"/>
                  </a:ext>
                </a:extLst>
              </p14:cNvPr>
              <p14:cNvContentPartPr/>
              <p14:nvPr/>
            </p14:nvContentPartPr>
            <p14:xfrm>
              <a:off x="2299321" y="3592135"/>
              <a:ext cx="641160" cy="36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1D0F208D-FC49-4EBF-BE8E-A08D66BF6F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5321" y="3484135"/>
                <a:ext cx="748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9F28B052-9A52-4EE5-B579-BDCA6FD08DF8}"/>
                  </a:ext>
                </a:extLst>
              </p14:cNvPr>
              <p14:cNvContentPartPr/>
              <p14:nvPr/>
            </p14:nvContentPartPr>
            <p14:xfrm>
              <a:off x="3151081" y="3592135"/>
              <a:ext cx="65808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9F28B052-9A52-4EE5-B579-BDCA6FD08D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7081" y="3484135"/>
                <a:ext cx="765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B645209D-A41E-4C98-8DED-A16F5FCA38D2}"/>
                  </a:ext>
                </a:extLst>
              </p14:cNvPr>
              <p14:cNvContentPartPr/>
              <p14:nvPr/>
            </p14:nvContentPartPr>
            <p14:xfrm>
              <a:off x="6808681" y="3587815"/>
              <a:ext cx="633240" cy="36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B645209D-A41E-4C98-8DED-A16F5FCA38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4681" y="3479815"/>
                <a:ext cx="740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4FE76B0B-6881-4291-931D-5B767ED6019F}"/>
                  </a:ext>
                </a:extLst>
              </p14:cNvPr>
              <p14:cNvContentPartPr/>
              <p14:nvPr/>
            </p14:nvContentPartPr>
            <p14:xfrm>
              <a:off x="6823081" y="3938815"/>
              <a:ext cx="631080" cy="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4FE76B0B-6881-4291-931D-5B767ED601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9081" y="3830815"/>
                <a:ext cx="7387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56FC6FD-1A7B-4685-AAA9-D8CD0C896789}"/>
              </a:ext>
            </a:extLst>
          </p:cNvPr>
          <p:cNvSpPr txBox="1"/>
          <p:nvPr/>
        </p:nvSpPr>
        <p:spPr>
          <a:xfrm>
            <a:off x="7716241" y="5069124"/>
            <a:ext cx="744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Correlation Matrix</a:t>
            </a:r>
          </a:p>
          <a:p>
            <a:r>
              <a:rPr lang="en-US" altLang="zh-TW" sz="2400" dirty="0"/>
              <a:t> (Assume Linear Relationship)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ADA57F-5A9D-4EC2-AC08-AED25FFEE806}"/>
              </a:ext>
            </a:extLst>
          </p:cNvPr>
          <p:cNvSpPr/>
          <p:nvPr/>
        </p:nvSpPr>
        <p:spPr>
          <a:xfrm>
            <a:off x="0" y="6165273"/>
            <a:ext cx="12192000" cy="6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F969C3E-E610-4F26-962C-F2AA2F9F2EA0}"/>
              </a:ext>
            </a:extLst>
          </p:cNvPr>
          <p:cNvSpPr txBox="1"/>
          <p:nvPr/>
        </p:nvSpPr>
        <p:spPr>
          <a:xfrm>
            <a:off x="256310" y="1430471"/>
            <a:ext cx="1226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Little “linear” relationship between “buy”, “add to cart”, and “view”</a:t>
            </a:r>
          </a:p>
          <a:p>
            <a:r>
              <a:rPr lang="en-US" altLang="zh-TW" sz="2400" b="1" i="1" dirty="0"/>
              <a:t>-&gt; Increasing view may not lead to more buying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64106BF1-879C-443F-961C-F0EA0077B4A3}"/>
              </a:ext>
            </a:extLst>
          </p:cNvPr>
          <p:cNvSpPr txBox="1">
            <a:spLocks/>
          </p:cNvSpPr>
          <p:nvPr/>
        </p:nvSpPr>
        <p:spPr>
          <a:xfrm>
            <a:off x="256310" y="579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</a:rPr>
              <a:t>Relationship between “buy” and “add to cart”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27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53"/>
    </mc:Choice>
    <mc:Fallback>
      <p:transition spd="slow" advTm="54653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1633</Words>
  <Application>Microsoft Office PowerPoint</Application>
  <PresentationFormat>寬螢幕</PresentationFormat>
  <Paragraphs>184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新細明體</vt:lpstr>
      <vt:lpstr>標楷體</vt:lpstr>
      <vt:lpstr>Arial</vt:lpstr>
      <vt:lpstr>Calibri</vt:lpstr>
      <vt:lpstr>Calibri Light</vt:lpstr>
      <vt:lpstr>Cambria Math</vt:lpstr>
      <vt:lpstr>Office 佈景主題</vt:lpstr>
      <vt:lpstr>Online Machine Learning application to Marketing</vt:lpstr>
      <vt:lpstr>About Me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Online machine learning Application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Arrival Prediction Model</dc:title>
  <dc:creator>孫利東</dc:creator>
  <cp:lastModifiedBy>孫利東</cp:lastModifiedBy>
  <cp:revision>56</cp:revision>
  <dcterms:created xsi:type="dcterms:W3CDTF">2021-06-07T08:18:45Z</dcterms:created>
  <dcterms:modified xsi:type="dcterms:W3CDTF">2021-06-16T06:54:09Z</dcterms:modified>
</cp:coreProperties>
</file>